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0" r:id="rId3"/>
  </p:sldMasterIdLst>
  <p:sldIdLst>
    <p:sldId id="256" r:id="rId4"/>
    <p:sldId id="257" r:id="rId5"/>
    <p:sldId id="258" r:id="rId6"/>
    <p:sldId id="259" r:id="rId7"/>
    <p:sldId id="261" r:id="rId8"/>
    <p:sldId id="263" r:id="rId9"/>
    <p:sldId id="266" r:id="rId10"/>
    <p:sldId id="262" r:id="rId11"/>
    <p:sldId id="264" r:id="rId12"/>
    <p:sldId id="265" r:id="rId13"/>
    <p:sldId id="267" r:id="rId14"/>
    <p:sldId id="268" r:id="rId15"/>
    <p:sldId id="269" r:id="rId16"/>
    <p:sldId id="270" r:id="rId17"/>
    <p:sldId id="271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339E"/>
    <a:srgbClr val="1B3BA3"/>
    <a:srgbClr val="1B3BB9"/>
    <a:srgbClr val="1B3BC9"/>
    <a:srgbClr val="1B3979"/>
    <a:srgbClr val="1B3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49"/>
    <p:restoredTop sz="94679"/>
  </p:normalViewPr>
  <p:slideViewPr>
    <p:cSldViewPr snapToGrid="0">
      <p:cViewPr varScale="1">
        <p:scale>
          <a:sx n="104" d="100"/>
          <a:sy n="104" d="100"/>
        </p:scale>
        <p:origin x="117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4FDEC0-B6E7-654F-94D2-90E86EB0D9EE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F06A0F-FF5F-764B-84C6-704D9933EC79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4FDEC0-B6E7-654F-94D2-90E86EB0D9EE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F06A0F-FF5F-764B-84C6-704D9933EC79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8.jpe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9.jpe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10.jpe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53380" y="2017395"/>
            <a:ext cx="6405245" cy="1506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rgbClr val="00339E"/>
                </a:solidFill>
                <a:effectLst/>
                <a:latin typeface="Onest Black" pitchFamily="2" charset="0"/>
              </a:rPr>
              <a:t>Научить или воспитать?</a:t>
            </a:r>
            <a:endParaRPr lang="ru-RU" sz="4400" dirty="0">
              <a:solidFill>
                <a:srgbClr val="00339E"/>
              </a:solidFill>
              <a:effectLst/>
              <a:latin typeface="Onest Black" pitchFamily="2" charset="0"/>
            </a:endParaRPr>
          </a:p>
          <a:p>
            <a:r>
              <a:rPr lang="ru-RU" sz="3200" dirty="0">
                <a:solidFill>
                  <a:srgbClr val="00339E"/>
                </a:solidFill>
                <a:effectLst/>
                <a:latin typeface="Onest Black" pitchFamily="2" charset="0"/>
              </a:rPr>
              <a:t>О проблеме и путях её решения</a:t>
            </a:r>
            <a:r>
              <a:rPr lang="ru-RU" sz="4800" dirty="0">
                <a:solidFill>
                  <a:srgbClr val="00339E"/>
                </a:solidFill>
                <a:effectLst/>
                <a:latin typeface="Onest Black" pitchFamily="2" charset="0"/>
              </a:rPr>
              <a:t> </a:t>
            </a:r>
            <a:endParaRPr lang="ru-RU" sz="4800" dirty="0">
              <a:solidFill>
                <a:srgbClr val="00339E"/>
              </a:solidFill>
              <a:latin typeface="Onest Black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86614" y="4069447"/>
            <a:ext cx="6405078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 sz="2000" dirty="0">
                <a:solidFill>
                  <a:srgbClr val="7F6000"/>
                </a:solidFill>
                <a:latin typeface="Microsoft YaHei" charset="-122"/>
                <a:ea typeface="Microsoft YaHei" charset="-122"/>
                <a:sym typeface="+mn-ea"/>
              </a:rPr>
              <a:t>Загребельный Артур Владимирович,</a:t>
            </a:r>
            <a:endParaRPr lang="ru-RU" altLang="en-US" sz="2000" dirty="0">
              <a:solidFill>
                <a:srgbClr val="7F6000"/>
              </a:solidFill>
              <a:latin typeface="Microsoft YaHei" charset="-122"/>
              <a:ea typeface="Microsoft YaHei" charset="-122"/>
            </a:endParaRPr>
          </a:p>
          <a:p>
            <a:r>
              <a:rPr lang="ru-RU" altLang="en-US" sz="2000" dirty="0">
                <a:solidFill>
                  <a:srgbClr val="7F6000"/>
                </a:solidFill>
                <a:latin typeface="Microsoft YaHei" charset="-122"/>
                <a:ea typeface="Microsoft YaHei" charset="-122"/>
                <a:sym typeface="+mn-ea"/>
              </a:rPr>
              <a:t>к. ф. н., преподаватель русского языка и литературы БПОУ ВО «Вологодский колледж права и технологии»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Onest Regular" pitchFamily="2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32460" y="2199640"/>
            <a:ext cx="11011535" cy="440309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/>
            <a:r>
              <a:rPr lang="ru-RU" altLang="en-US" sz="3200" dirty="0">
                <a:latin typeface="Onest Regular" pitchFamily="2" charset="0"/>
              </a:rPr>
              <a:t>       Р</a:t>
            </a:r>
            <a:r>
              <a:rPr lang="en-US" altLang="en-US" sz="3200" dirty="0">
                <a:latin typeface="Onest Regular" pitchFamily="2" charset="0"/>
              </a:rPr>
              <a:t>еализации регионального этнокультурного компонента на занятиях</a:t>
            </a:r>
            <a:r>
              <a:rPr lang="ru-RU" altLang="en-US" sz="3200" dirty="0">
                <a:latin typeface="Onest Regular" pitchFamily="2" charset="0"/>
              </a:rPr>
              <a:t> по русскому языку</a:t>
            </a:r>
            <a:r>
              <a:rPr lang="en-US" altLang="en-US" sz="3200" dirty="0">
                <a:latin typeface="Onest Regular" pitchFamily="2" charset="0"/>
              </a:rPr>
              <a:t> в рамках вариативной части образовательной программы. Объём вариативной части составляет 30 % (34 часа) от общего объёма программы</a:t>
            </a:r>
            <a:r>
              <a:rPr lang="ru-RU" altLang="en-US" sz="3200" dirty="0">
                <a:latin typeface="Onest Regular" pitchFamily="2" charset="0"/>
              </a:rPr>
              <a:t> (108 часов)</a:t>
            </a:r>
            <a:r>
              <a:rPr lang="en-US" altLang="en-US" sz="3200" dirty="0">
                <a:latin typeface="Onest Regular" pitchFamily="2" charset="0"/>
              </a:rPr>
              <a:t>, что соответствует требованиям ФГОС СПО.</a:t>
            </a:r>
            <a:endParaRPr lang="en-US" altLang="en-US" sz="3200" dirty="0">
              <a:latin typeface="Onest Regular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3095" y="1237615"/>
            <a:ext cx="744029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00339E"/>
                </a:solidFill>
                <a:latin typeface="Onest Black" pitchFamily="2" charset="0"/>
              </a:rPr>
              <a:t>Решение</a:t>
            </a:r>
            <a:endParaRPr lang="ru-RU" sz="4800" b="1" dirty="0">
              <a:solidFill>
                <a:srgbClr val="00339E"/>
              </a:solidFill>
              <a:latin typeface="Onest Black" pitchFamily="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7843" y="1316510"/>
            <a:ext cx="876411" cy="8832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4152" y="1237586"/>
            <a:ext cx="1098796" cy="109879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32460" y="2199640"/>
            <a:ext cx="11011535" cy="440309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/>
            <a:r>
              <a:rPr lang="ru-RU" altLang="en-US" sz="3200" dirty="0">
                <a:latin typeface="Onest Regular" pitchFamily="2" charset="0"/>
              </a:rPr>
              <a:t>       </a:t>
            </a:r>
            <a:endParaRPr lang="en-US" altLang="en-US" sz="3200" dirty="0">
              <a:latin typeface="Onest Regular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3095" y="1237615"/>
            <a:ext cx="744029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00339E"/>
                </a:solidFill>
                <a:latin typeface="Onest Black" pitchFamily="2" charset="0"/>
              </a:rPr>
              <a:t>Решение</a:t>
            </a:r>
            <a:endParaRPr lang="ru-RU" sz="4800" b="1" dirty="0">
              <a:solidFill>
                <a:srgbClr val="00339E"/>
              </a:solidFill>
              <a:latin typeface="Onest Black" pitchFamily="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7843" y="1316510"/>
            <a:ext cx="876411" cy="8832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4152" y="1237586"/>
            <a:ext cx="1098796" cy="1098796"/>
          </a:xfrm>
          <a:prstGeom prst="rect">
            <a:avLst/>
          </a:prstGeom>
        </p:spPr>
      </p:pic>
      <p:sp>
        <p:nvSpPr>
          <p:cNvPr id="6" name="Text Box 5"/>
          <p:cNvSpPr txBox="1"/>
          <p:nvPr/>
        </p:nvSpPr>
        <p:spPr>
          <a:xfrm>
            <a:off x="632460" y="2336800"/>
            <a:ext cx="10821035" cy="3983990"/>
          </a:xfrm>
          <a:prstGeom prst="rect">
            <a:avLst/>
          </a:prstGeom>
        </p:spPr>
        <p:txBody>
          <a:bodyPr wrap="square">
            <a:noAutofit/>
          </a:bodyPr>
          <a:p>
            <a:pPr marL="0" indent="450215" algn="just" defTabSz="266700">
              <a:lnSpc>
                <a:spcPct val="100000"/>
              </a:lnSpc>
              <a:spcAft>
                <a:spcPct val="0"/>
              </a:spcAft>
            </a:pPr>
            <a:r>
              <a:rPr lang="ru-RU" sz="3600">
                <a:latin typeface="Times New Roman" panose="02020503050405090304"/>
                <a:ea typeface="Calibri"/>
              </a:rPr>
              <a:t>   И</a:t>
            </a:r>
            <a:r>
              <a:rPr sz="3600">
                <a:latin typeface="Times New Roman" panose="02020503050405090304"/>
                <a:ea typeface="Calibri"/>
              </a:rPr>
              <a:t>спольз</a:t>
            </a:r>
            <a:r>
              <a:rPr lang="ru-RU" sz="3600">
                <a:latin typeface="Times New Roman" panose="02020503050405090304"/>
                <a:ea typeface="Calibri"/>
              </a:rPr>
              <a:t>ование</a:t>
            </a:r>
            <a:r>
              <a:rPr sz="3600">
                <a:latin typeface="Times New Roman" panose="02020503050405090304"/>
                <a:ea typeface="Calibri"/>
              </a:rPr>
              <a:t> дидактическ</a:t>
            </a:r>
            <a:r>
              <a:rPr lang="ru-RU" sz="3600">
                <a:latin typeface="Times New Roman" panose="02020503050405090304"/>
                <a:ea typeface="Calibri"/>
              </a:rPr>
              <a:t>ого</a:t>
            </a:r>
            <a:r>
              <a:rPr sz="3600">
                <a:latin typeface="Times New Roman" panose="02020503050405090304"/>
                <a:ea typeface="Calibri"/>
              </a:rPr>
              <a:t> материал</a:t>
            </a:r>
            <a:r>
              <a:rPr lang="ru-RU" sz="3600">
                <a:latin typeface="Times New Roman" panose="02020503050405090304"/>
                <a:ea typeface="Calibri"/>
              </a:rPr>
              <a:t>а</a:t>
            </a:r>
            <a:r>
              <a:rPr sz="3600">
                <a:latin typeface="Times New Roman" panose="02020503050405090304"/>
                <a:ea typeface="Calibri"/>
              </a:rPr>
              <a:t>, содержащ</a:t>
            </a:r>
            <a:r>
              <a:rPr lang="ru-RU" sz="3600">
                <a:latin typeface="Times New Roman" panose="02020503050405090304"/>
                <a:ea typeface="Calibri"/>
              </a:rPr>
              <a:t>его</a:t>
            </a:r>
            <a:r>
              <a:rPr sz="3600">
                <a:latin typeface="Times New Roman" panose="02020503050405090304"/>
                <a:ea typeface="Calibri"/>
              </a:rPr>
              <a:t> отражающую предметную и духовную культуру народа региональную лексику, фразеологию и паремиологию. В качестве источников языкового материала </a:t>
            </a:r>
            <a:r>
              <a:rPr lang="ru-RU" sz="3600">
                <a:latin typeface="Times New Roman" panose="02020503050405090304"/>
                <a:ea typeface="Calibri"/>
              </a:rPr>
              <a:t>возможно использовать</a:t>
            </a:r>
            <a:r>
              <a:rPr sz="3600">
                <a:latin typeface="Times New Roman" panose="02020503050405090304"/>
                <a:ea typeface="Calibri"/>
              </a:rPr>
              <a:t> тексты известных вологодских писателей, таких как В.И. Белов, В.Т</a:t>
            </a:r>
            <a:r>
              <a:rPr lang="ru-RU" sz="3600">
                <a:latin typeface="Times New Roman" panose="02020503050405090304"/>
                <a:ea typeface="Calibri"/>
              </a:rPr>
              <a:t>.</a:t>
            </a:r>
            <a:r>
              <a:rPr sz="3600">
                <a:latin typeface="Times New Roman" panose="02020503050405090304"/>
                <a:ea typeface="Calibri"/>
              </a:rPr>
              <a:t> Шаламов, В.А. Гиляровский, П.В. Засодимский. </a:t>
            </a:r>
            <a:endParaRPr sz="3600">
              <a:latin typeface="Times New Roman" panose="02020503050405090304"/>
              <a:ea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" y="0"/>
            <a:ext cx="12191365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32460" y="2199640"/>
            <a:ext cx="11011535" cy="440309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/>
            <a:r>
              <a:rPr lang="ru-RU" altLang="en-US" sz="3200" dirty="0">
                <a:latin typeface="Onest Regular" pitchFamily="2" charset="0"/>
              </a:rPr>
              <a:t>       </a:t>
            </a:r>
            <a:endParaRPr lang="en-US" altLang="en-US" sz="3200" dirty="0">
              <a:latin typeface="Onest Regular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3095" y="1237615"/>
            <a:ext cx="744029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00339E"/>
                </a:solidFill>
                <a:latin typeface="Onest Black" pitchFamily="2" charset="0"/>
              </a:rPr>
              <a:t>Итог</a:t>
            </a:r>
            <a:endParaRPr lang="ru-RU" sz="4800" b="1" dirty="0">
              <a:solidFill>
                <a:srgbClr val="00339E"/>
              </a:solidFill>
              <a:latin typeface="Onest Black" pitchFamily="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7843" y="1316510"/>
            <a:ext cx="876411" cy="8832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4152" y="1237586"/>
            <a:ext cx="1098796" cy="1098796"/>
          </a:xfrm>
          <a:prstGeom prst="rect">
            <a:avLst/>
          </a:prstGeom>
        </p:spPr>
      </p:pic>
      <p:sp>
        <p:nvSpPr>
          <p:cNvPr id="9" name="Text Box 8"/>
          <p:cNvSpPr txBox="1"/>
          <p:nvPr/>
        </p:nvSpPr>
        <p:spPr>
          <a:xfrm>
            <a:off x="632460" y="2199640"/>
            <a:ext cx="11011535" cy="3419475"/>
          </a:xfrm>
          <a:prstGeom prst="rect">
            <a:avLst/>
          </a:prstGeom>
        </p:spPr>
        <p:txBody>
          <a:bodyPr>
            <a:noAutofit/>
          </a:bodyPr>
          <a:p>
            <a:pPr algn="just" defTabSz="266700">
              <a:lnSpc>
                <a:spcPct val="107000"/>
              </a:lnSpc>
              <a:spcAft>
                <a:spcPts val="800"/>
              </a:spcAft>
            </a:pPr>
            <a:r>
              <a:rPr lang="ru-RU" sz="4000">
                <a:latin typeface="Times New Roman" panose="02020503050405090304"/>
                <a:ea typeface="Calibri"/>
              </a:rPr>
              <a:t>Д</a:t>
            </a:r>
            <a:r>
              <a:rPr sz="4000">
                <a:latin typeface="Times New Roman" panose="02020503050405090304"/>
                <a:ea typeface="Calibri"/>
              </a:rPr>
              <a:t>уховная работа, которая происходит на каждом </a:t>
            </a:r>
            <a:r>
              <a:rPr lang="ru-RU" sz="4000">
                <a:latin typeface="Times New Roman" panose="02020503050405090304"/>
                <a:ea typeface="Calibri"/>
              </a:rPr>
              <a:t>подобном</a:t>
            </a:r>
            <a:r>
              <a:rPr sz="4000">
                <a:latin typeface="Times New Roman" panose="02020503050405090304"/>
                <a:ea typeface="Calibri"/>
              </a:rPr>
              <a:t> занятии, оставляет свой неизгладимый след в душах и умах </a:t>
            </a:r>
            <a:r>
              <a:rPr lang="ru-RU" sz="4000">
                <a:latin typeface="Times New Roman" panose="02020503050405090304"/>
                <a:ea typeface="Calibri"/>
              </a:rPr>
              <a:t>обучающихся</a:t>
            </a:r>
            <a:r>
              <a:rPr sz="4000">
                <a:latin typeface="Times New Roman" panose="02020503050405090304"/>
                <a:ea typeface="Calibri"/>
              </a:rPr>
              <a:t>, укрепляет их в правильности сделанного выбора стороны добра, справедливости, человеколюбия.</a:t>
            </a:r>
            <a:endParaRPr sz="4000">
              <a:latin typeface="Times New Roman" panose="02020503050405090304"/>
              <a:ea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" y="0"/>
            <a:ext cx="12191365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32460" y="2199640"/>
            <a:ext cx="11011535" cy="440309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/>
            <a:r>
              <a:rPr lang="ru-RU" altLang="en-US" sz="3200" dirty="0">
                <a:latin typeface="Onest Regular" pitchFamily="2" charset="0"/>
              </a:rPr>
              <a:t>       </a:t>
            </a:r>
            <a:endParaRPr lang="en-US" altLang="en-US" sz="3200" dirty="0">
              <a:latin typeface="Onest Regular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3095" y="1237615"/>
            <a:ext cx="855472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00339E"/>
                </a:solidFill>
                <a:latin typeface="Onest Black" pitchFamily="2" charset="0"/>
              </a:rPr>
              <a:t>Основная задача педагога</a:t>
            </a:r>
            <a:endParaRPr lang="ru-RU" sz="4800" b="1" dirty="0">
              <a:solidFill>
                <a:srgbClr val="00339E"/>
              </a:solidFill>
              <a:latin typeface="Onest Black" pitchFamily="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7843" y="1316510"/>
            <a:ext cx="876411" cy="8832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4152" y="1237586"/>
            <a:ext cx="1098796" cy="1098796"/>
          </a:xfrm>
          <a:prstGeom prst="rect">
            <a:avLst/>
          </a:prstGeom>
        </p:spPr>
      </p:pic>
      <p:sp>
        <p:nvSpPr>
          <p:cNvPr id="2" name="Text Box 1"/>
          <p:cNvSpPr txBox="1"/>
          <p:nvPr/>
        </p:nvSpPr>
        <p:spPr>
          <a:xfrm>
            <a:off x="632460" y="2199640"/>
            <a:ext cx="11011535" cy="4265930"/>
          </a:xfrm>
          <a:prstGeom prst="rect">
            <a:avLst/>
          </a:prstGeom>
        </p:spPr>
        <p:txBody>
          <a:bodyPr>
            <a:noAutofit/>
          </a:bodyPr>
          <a:p>
            <a:pPr algn="just" defTabSz="266700">
              <a:lnSpc>
                <a:spcPct val="97000"/>
              </a:lnSpc>
              <a:spcAft>
                <a:spcPts val="800"/>
              </a:spcAft>
            </a:pPr>
            <a:r>
              <a:rPr lang="ru-RU" sz="4000">
                <a:latin typeface="Times New Roman" panose="02020503050405090304"/>
                <a:ea typeface="Calibri"/>
              </a:rPr>
              <a:t>В</a:t>
            </a:r>
            <a:r>
              <a:rPr sz="4000">
                <a:latin typeface="Times New Roman" panose="02020503050405090304"/>
                <a:ea typeface="Calibri"/>
              </a:rPr>
              <a:t>оспитание в обучающемся всех лучших человеческих чувств, приобщение его к вневременным общечеловеческим ценностям, нормам морали и этическим принципам, формирование в нём искренней потребности приносить благо своей семье, своему родному краю, своей стране.</a:t>
            </a:r>
            <a:endParaRPr sz="4000">
              <a:latin typeface="Times New Roman" panose="02020503050405090304"/>
              <a:ea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" y="0"/>
            <a:ext cx="12191365" cy="68580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483995" y="2336165"/>
            <a:ext cx="815213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en-US" sz="4800" b="1" dirty="0">
                <a:solidFill>
                  <a:srgbClr val="00339E"/>
                </a:solidFill>
                <a:latin typeface="Onest Black" pitchFamily="2" charset="0"/>
              </a:rPr>
              <a:t>М.И. Калинин</a:t>
            </a:r>
            <a:r>
              <a:rPr lang="ru-RU" altLang="en-US" sz="4800" b="1" dirty="0">
                <a:solidFill>
                  <a:srgbClr val="00339E"/>
                </a:solidFill>
                <a:latin typeface="Onest Black" pitchFamily="2" charset="0"/>
              </a:rPr>
              <a:t>: “Учитель </a:t>
            </a:r>
            <a:r>
              <a:rPr lang="ru-RU" altLang="en-US" sz="4800" b="1" dirty="0">
                <a:solidFill>
                  <a:srgbClr val="00339E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‒ </a:t>
            </a:r>
            <a:r>
              <a:rPr lang="en-US" altLang="en-US" sz="4800" b="1" dirty="0">
                <a:solidFill>
                  <a:srgbClr val="00339E"/>
                </a:solidFill>
                <a:latin typeface="Onest Black" pitchFamily="2" charset="0"/>
              </a:rPr>
              <a:t>инженер человеческих душ</a:t>
            </a:r>
            <a:r>
              <a:rPr lang="ru-RU" altLang="en-US" sz="4800" b="1" dirty="0">
                <a:solidFill>
                  <a:srgbClr val="00339E"/>
                </a:solidFill>
                <a:latin typeface="Onest Black" pitchFamily="2" charset="0"/>
              </a:rPr>
              <a:t>”!</a:t>
            </a:r>
            <a:endParaRPr lang="ru-RU" altLang="en-US" sz="4800" b="1" dirty="0">
              <a:solidFill>
                <a:srgbClr val="00339E"/>
              </a:solidFill>
              <a:latin typeface="Onest Black" pitchFamily="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7843" y="1316510"/>
            <a:ext cx="876411" cy="8832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4152" y="1237586"/>
            <a:ext cx="1098796" cy="109879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" y="0"/>
            <a:ext cx="12191365" cy="68580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615565" y="3013710"/>
            <a:ext cx="815213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800" b="1" dirty="0">
                <a:solidFill>
                  <a:srgbClr val="00339E"/>
                </a:solidFill>
                <a:latin typeface="Onest Black" pitchFamily="2" charset="0"/>
              </a:rPr>
              <a:t>Спасибо за внимание!</a:t>
            </a:r>
            <a:endParaRPr lang="ru-RU" sz="4800" b="1" dirty="0">
              <a:solidFill>
                <a:srgbClr val="00339E"/>
              </a:solidFill>
              <a:latin typeface="Onest Black" pitchFamily="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7843" y="1316510"/>
            <a:ext cx="876411" cy="8832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4152" y="1237586"/>
            <a:ext cx="1098796" cy="109879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6405" y="836295"/>
            <a:ext cx="9050020" cy="16941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90000"/>
              </a:lnSpc>
            </a:pPr>
            <a:r>
              <a:rPr lang="ru-RU" sz="4000" b="1" dirty="0">
                <a:solidFill>
                  <a:srgbClr val="00339E"/>
                </a:solidFill>
                <a:effectLst/>
                <a:latin typeface="Onest Black" pitchFamily="2" charset="0"/>
              </a:rPr>
              <a:t>Федеральный государственный образовательный стандарт среднего общего образования</a:t>
            </a:r>
            <a:endParaRPr lang="ru-RU" sz="4000" b="1" dirty="0">
              <a:solidFill>
                <a:srgbClr val="00339E"/>
              </a:solidFill>
              <a:latin typeface="Onest Black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6405" y="2530475"/>
            <a:ext cx="11054080" cy="39516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/>
            <a:r>
              <a:rPr lang="en-US" altLang="en-US" sz="2600" dirty="0">
                <a:latin typeface="Onest Regular" pitchFamily="2" charset="0"/>
              </a:rPr>
              <a:t>Личностные результаты освоения основной образовательной программы достигаются в единстве </a:t>
            </a:r>
            <a:r>
              <a:rPr lang="en-US" altLang="en-US" sz="2600" dirty="0">
                <a:highlight>
                  <a:srgbClr val="FFFF00"/>
                </a:highlight>
                <a:latin typeface="Onest Regular" pitchFamily="2" charset="0"/>
              </a:rPr>
              <a:t>учебной и воспитательной</a:t>
            </a:r>
            <a:r>
              <a:rPr lang="en-US" altLang="en-US" sz="2600" dirty="0">
                <a:latin typeface="Onest Regular" pitchFamily="2" charset="0"/>
              </a:rPr>
              <a:t> деятельности организации, &lt;</a:t>
            </a:r>
            <a:r>
              <a:rPr lang="ru-RU" altLang="en-US" sz="2600" dirty="0">
                <a:latin typeface="Onest Regular" pitchFamily="2" charset="0"/>
              </a:rPr>
              <a:t>....</a:t>
            </a:r>
            <a:r>
              <a:rPr lang="en-US" altLang="ru-RU" sz="2600" dirty="0">
                <a:latin typeface="Onest Regular" pitchFamily="2" charset="0"/>
              </a:rPr>
              <a:t>&gt;</a:t>
            </a:r>
            <a:r>
              <a:rPr lang="en-US" altLang="en-US" sz="2600" dirty="0">
                <a:latin typeface="Onest Regular" pitchFamily="2" charset="0"/>
              </a:rPr>
              <a:t>, в соответствии с традиционными российскими социокультурными, историческими и духовно-нравственными ценностями, принятыми в обществе правилами и нормами поведения, и способствуют процессам самопознания, самовоспитания и саморазвития, развития внутренней позиции личности, патриотизма, гражданственности, уважения к памяти защитников Отечества и подвигам Героев Отечества и старшему поколению</a:t>
            </a:r>
            <a:r>
              <a:rPr lang="ru-RU" altLang="en-US" sz="2600" dirty="0">
                <a:latin typeface="Onest Regular" pitchFamily="2" charset="0"/>
              </a:rPr>
              <a:t>...</a:t>
            </a:r>
            <a:endParaRPr lang="ru-RU" altLang="en-US" sz="2600" dirty="0">
              <a:latin typeface="Onest Regular" pitchFamily="2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7843" y="1511456"/>
            <a:ext cx="876411" cy="88320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4152" y="1432532"/>
            <a:ext cx="1098796" cy="109879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80390" y="905510"/>
            <a:ext cx="9017635" cy="26352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en-US" sz="2800" b="1" dirty="0">
                <a:solidFill>
                  <a:srgbClr val="00339E"/>
                </a:solidFill>
                <a:latin typeface="Onest Black" pitchFamily="2" charset="0"/>
              </a:rPr>
              <a:t>Федеральный государственный образовательный стандарт среднего профессионального образования по профессии </a:t>
            </a:r>
            <a:r>
              <a:rPr lang="en-US" altLang="en-US" sz="2800" b="1" dirty="0">
                <a:solidFill>
                  <a:srgbClr val="00339E"/>
                </a:solidFill>
                <a:latin typeface="Onest Black" pitchFamily="2" charset="0"/>
              </a:rPr>
              <a:t>«</a:t>
            </a:r>
            <a:r>
              <a:rPr lang="en-US" altLang="en-US" sz="2800" b="1" dirty="0">
                <a:solidFill>
                  <a:srgbClr val="00339E"/>
                </a:solidFill>
                <a:latin typeface="Onest Black" pitchFamily="2" charset="0"/>
              </a:rPr>
              <a:t>13.01.10 Электромонтёр по ремонту и обслуживанию электрооборудования (по отраслям)</a:t>
            </a:r>
            <a:endParaRPr lang="en-US" altLang="en-US" sz="2800" b="1" dirty="0">
              <a:solidFill>
                <a:srgbClr val="00339E"/>
              </a:solidFill>
              <a:latin typeface="Onest Black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2455" y="3429000"/>
            <a:ext cx="11051540" cy="31191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/>
            <a:r>
              <a:rPr lang="en-US" altLang="en-US" sz="2800" dirty="0">
                <a:solidFill>
                  <a:schemeClr val="tx1"/>
                </a:solidFill>
                <a:effectLst/>
                <a:latin typeface="Onest Black" pitchFamily="2" charset="0"/>
              </a:rPr>
              <a:t>Образовательная программа, реализуемая на базе основного общего образования, разрабатывается образовательной организацией </a:t>
            </a:r>
            <a:r>
              <a:rPr lang="en-US" altLang="en-US" sz="2800" dirty="0">
                <a:solidFill>
                  <a:schemeClr val="tx1"/>
                </a:solidFill>
                <a:effectLst/>
                <a:highlight>
                  <a:srgbClr val="FFFF00"/>
                </a:highlight>
                <a:latin typeface="Onest Black" pitchFamily="2" charset="0"/>
              </a:rPr>
              <a:t>на основе требований федерального государственного образовательного стандарта среднего общего образования</a:t>
            </a:r>
            <a:r>
              <a:rPr lang="en-US" altLang="en-US" sz="2800" dirty="0">
                <a:solidFill>
                  <a:schemeClr val="tx1"/>
                </a:solidFill>
                <a:effectLst/>
                <a:latin typeface="Onest Black" pitchFamily="2" charset="0"/>
              </a:rPr>
              <a:t>, ФГОС СПО и положений федеральной основной общеобразовательной программы среднего общего образования с учетом получаемой профессии</a:t>
            </a:r>
            <a:r>
              <a:rPr lang="ru-RU" altLang="en-US" sz="2800" dirty="0">
                <a:solidFill>
                  <a:schemeClr val="tx1"/>
                </a:solidFill>
                <a:effectLst/>
                <a:latin typeface="Onest Black" pitchFamily="2" charset="0"/>
              </a:rPr>
              <a:t>.</a:t>
            </a:r>
            <a:r>
              <a:rPr lang="ru-RU" sz="2800" b="1" dirty="0">
                <a:solidFill>
                  <a:schemeClr val="tx1"/>
                </a:solidFill>
                <a:effectLst/>
                <a:latin typeface="Onest Black" pitchFamily="2" charset="0"/>
              </a:rPr>
              <a:t> </a:t>
            </a:r>
            <a:endParaRPr lang="ru-RU" sz="2800" b="1" dirty="0">
              <a:solidFill>
                <a:schemeClr val="tx1"/>
              </a:solidFill>
              <a:effectLst/>
              <a:latin typeface="Onest Black" pitchFamily="2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7843" y="1121163"/>
            <a:ext cx="876411" cy="8832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4152" y="1042239"/>
            <a:ext cx="1098796" cy="109879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8340" y="2392680"/>
            <a:ext cx="10821035" cy="410337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/>
            <a:r>
              <a:rPr lang="ru-RU" altLang="en-US" sz="3200" dirty="0">
                <a:solidFill>
                  <a:schemeClr val="tx1"/>
                </a:solidFill>
                <a:latin typeface="Onest Regular" pitchFamily="2" charset="0"/>
              </a:rPr>
              <a:t>       </a:t>
            </a:r>
            <a:r>
              <a:rPr lang="en-US" altLang="en-US" sz="3200" dirty="0">
                <a:solidFill>
                  <a:schemeClr val="tx1"/>
                </a:solidFill>
                <a:latin typeface="Onest Regular" pitchFamily="2" charset="0"/>
              </a:rPr>
              <a:t>Научить студентов грамотно писать и излагать свои мысли, сделать максимальный упор на усвоении материала, формировании соответствующих умений и навыков или использовать большую часть временны́х ресурсов на то, чтобы через язык воспитать в них добро, привить им культурные общечеловеческие ценности, принятые в нашем обществе, научить принимать и разделять данные ценности?</a:t>
            </a:r>
            <a:endParaRPr lang="en-US" altLang="en-US" sz="3200" dirty="0">
              <a:solidFill>
                <a:schemeClr val="tx1"/>
              </a:solidFill>
              <a:latin typeface="Onest Regular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8340" y="1349375"/>
            <a:ext cx="664273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00339E"/>
                </a:solidFill>
                <a:effectLst/>
                <a:latin typeface="Onest Black" pitchFamily="2" charset="0"/>
              </a:rPr>
              <a:t>Научить или воспитать?</a:t>
            </a:r>
            <a:r>
              <a:rPr lang="ru-RU" sz="2400" b="1" dirty="0">
                <a:solidFill>
                  <a:srgbClr val="00339E"/>
                </a:solidFill>
                <a:effectLst/>
                <a:latin typeface="Onest Black" pitchFamily="2" charset="0"/>
              </a:rPr>
              <a:t> </a:t>
            </a:r>
            <a:endParaRPr lang="ru-RU" sz="2400" b="1" dirty="0">
              <a:solidFill>
                <a:srgbClr val="00339E"/>
              </a:solidFill>
              <a:latin typeface="Onest Black" pitchFamily="2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7843" y="1287847"/>
            <a:ext cx="876411" cy="8832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4152" y="1208923"/>
            <a:ext cx="1098796" cy="109879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7055" y="2191385"/>
            <a:ext cx="5899785" cy="2061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en-US" sz="3200" dirty="0">
                <a:solidFill>
                  <a:schemeClr val="tx1"/>
                </a:solidFill>
                <a:latin typeface="Onest Regular" pitchFamily="2" charset="0"/>
              </a:rPr>
              <a:t>Андрес Брейвик</a:t>
            </a:r>
            <a:r>
              <a:rPr lang="ru-RU" altLang="en-US" sz="3200" dirty="0">
                <a:solidFill>
                  <a:schemeClr val="tx1"/>
                </a:solidFill>
                <a:latin typeface="Onest Regular" pitchFamily="2" charset="0"/>
              </a:rPr>
              <a:t> </a:t>
            </a:r>
            <a:r>
              <a:rPr lang="ru-RU" altLang="en-US" sz="3200" dirty="0">
                <a:solidFill>
                  <a:schemeClr val="tx1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‒</a:t>
            </a:r>
            <a:r>
              <a:rPr lang="ru-RU" altLang="en-US" sz="3200" dirty="0">
                <a:solidFill>
                  <a:schemeClr val="tx1"/>
                </a:solidFill>
                <a:latin typeface="Onest Regular" pitchFamily="2" charset="0"/>
              </a:rPr>
              <a:t> человек, совершивший </a:t>
            </a:r>
            <a:r>
              <a:rPr lang="en-US" altLang="en-US" sz="3200" dirty="0">
                <a:solidFill>
                  <a:schemeClr val="tx1"/>
                </a:solidFill>
                <a:latin typeface="Onest Regular" pitchFamily="2" charset="0"/>
              </a:rPr>
              <a:t>терракт в Норвегии 22 июля 2011 года</a:t>
            </a:r>
            <a:r>
              <a:rPr lang="ru-RU" altLang="en-US" sz="3200" dirty="0">
                <a:solidFill>
                  <a:schemeClr val="tx1"/>
                </a:solidFill>
                <a:latin typeface="Onest Regular" pitchFamily="2" charset="0"/>
              </a:rPr>
              <a:t>. Жертвы </a:t>
            </a:r>
            <a:r>
              <a:rPr lang="ru-RU" altLang="en-US" sz="3200" dirty="0">
                <a:latin typeface="Arial" panose="020B0604020202090204" pitchFamily="34" charset="0"/>
                <a:cs typeface="Arial" panose="020B0604020202090204" pitchFamily="34" charset="0"/>
                <a:sym typeface="+mn-ea"/>
              </a:rPr>
              <a:t>‒ </a:t>
            </a:r>
            <a:r>
              <a:rPr lang="en-US" altLang="en-US" sz="3200" dirty="0">
                <a:solidFill>
                  <a:schemeClr val="tx1"/>
                </a:solidFill>
                <a:latin typeface="Onest Regular" pitchFamily="2" charset="0"/>
              </a:rPr>
              <a:t>77 </a:t>
            </a:r>
            <a:r>
              <a:rPr lang="ru-RU" altLang="en-US" sz="3200" dirty="0">
                <a:solidFill>
                  <a:schemeClr val="tx1"/>
                </a:solidFill>
                <a:latin typeface="Onest Regular" pitchFamily="2" charset="0"/>
              </a:rPr>
              <a:t>граждан.</a:t>
            </a:r>
            <a:endParaRPr lang="ru-RU" altLang="en-US" sz="3200" dirty="0">
              <a:solidFill>
                <a:schemeClr val="tx1"/>
              </a:solidFill>
              <a:latin typeface="Onest Regular" pitchFamily="2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7843" y="1307947"/>
            <a:ext cx="876411" cy="8832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4152" y="1229023"/>
            <a:ext cx="1098796" cy="1098796"/>
          </a:xfrm>
          <a:prstGeom prst="rect">
            <a:avLst/>
          </a:prstGeom>
        </p:spPr>
      </p:pic>
      <p:pic>
        <p:nvPicPr>
          <p:cNvPr id="7" name="Picture 6" descr="Брейвик"/>
          <p:cNvPicPr>
            <a:picLocks noChangeAspect="1"/>
          </p:cNvPicPr>
          <p:nvPr/>
        </p:nvPicPr>
        <p:blipFill>
          <a:blip r:embed="rId4"/>
          <a:srcRect l="34533"/>
          <a:stretch>
            <a:fillRect/>
          </a:stretch>
        </p:blipFill>
        <p:spPr>
          <a:xfrm>
            <a:off x="6821805" y="2327910"/>
            <a:ext cx="4699000" cy="4037965"/>
          </a:xfrm>
          <a:prstGeom prst="roundRect">
            <a:avLst/>
          </a:prstGeom>
        </p:spPr>
      </p:pic>
      <p:sp>
        <p:nvSpPr>
          <p:cNvPr id="9" name="Text Box 8"/>
          <p:cNvSpPr txBox="1"/>
          <p:nvPr/>
        </p:nvSpPr>
        <p:spPr>
          <a:xfrm>
            <a:off x="478790" y="1137920"/>
            <a:ext cx="87033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ru-RU" altLang="en-US" sz="3600" b="1">
                <a:solidFill>
                  <a:schemeClr val="accent1">
                    <a:lumMod val="75000"/>
                  </a:schemeClr>
                </a:solidFill>
              </a:rPr>
              <a:t>Воспитание </a:t>
            </a:r>
            <a:r>
              <a:rPr lang="ru-RU" altLang="en-US" sz="3600" b="1">
                <a:solidFill>
                  <a:schemeClr val="accent1">
                    <a:lumMod val="75000"/>
                  </a:schemeClr>
                </a:solidFill>
                <a:latin typeface="Arial" panose="020B0604020202090204" pitchFamily="34" charset="0"/>
                <a:cs typeface="Arial" panose="020B0604020202090204" pitchFamily="34" charset="0"/>
              </a:rPr>
              <a:t>‒ основа человечности!</a:t>
            </a:r>
            <a:endParaRPr lang="ru-RU" altLang="en-US" sz="3600" b="1">
              <a:solidFill>
                <a:schemeClr val="accent1">
                  <a:lumMod val="75000"/>
                </a:schemeClr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7055" y="2191385"/>
            <a:ext cx="5899785" cy="2061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en-US" sz="3200" dirty="0">
                <a:solidFill>
                  <a:schemeClr val="tx1"/>
                </a:solidFill>
                <a:latin typeface="Onest Regular" pitchFamily="2" charset="0"/>
              </a:rPr>
              <a:t>Ильназ Галявиев</a:t>
            </a:r>
            <a:r>
              <a:rPr lang="ru-RU" altLang="en-US" sz="3200" dirty="0">
                <a:solidFill>
                  <a:schemeClr val="tx1"/>
                </a:solidFill>
                <a:latin typeface="Onest Regular" pitchFamily="2" charset="0"/>
              </a:rPr>
              <a:t> </a:t>
            </a:r>
            <a:r>
              <a:rPr lang="ru-RU" altLang="en-US" sz="3200" dirty="0">
                <a:solidFill>
                  <a:schemeClr val="tx1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‒</a:t>
            </a:r>
            <a:r>
              <a:rPr lang="ru-RU" altLang="en-US" sz="3200" dirty="0">
                <a:solidFill>
                  <a:schemeClr val="tx1"/>
                </a:solidFill>
                <a:latin typeface="Onest Regular" pitchFamily="2" charset="0"/>
              </a:rPr>
              <a:t> человек, совершивший </a:t>
            </a:r>
            <a:r>
              <a:rPr lang="en-US" altLang="en-US" sz="3200" dirty="0">
                <a:solidFill>
                  <a:schemeClr val="tx1"/>
                </a:solidFill>
                <a:latin typeface="Onest Regular" pitchFamily="2" charset="0"/>
              </a:rPr>
              <a:t>терракт в Казани 11 мая 2021 года</a:t>
            </a:r>
            <a:r>
              <a:rPr lang="ru-RU" altLang="en-US" sz="3200" dirty="0">
                <a:solidFill>
                  <a:schemeClr val="tx1"/>
                </a:solidFill>
                <a:latin typeface="Onest Regular" pitchFamily="2" charset="0"/>
              </a:rPr>
              <a:t>. Жертвы </a:t>
            </a:r>
            <a:r>
              <a:rPr lang="ru-RU" altLang="en-US" sz="3200" dirty="0">
                <a:latin typeface="Arial" panose="020B0604020202090204" pitchFamily="34" charset="0"/>
                <a:cs typeface="Arial" panose="020B0604020202090204" pitchFamily="34" charset="0"/>
                <a:sym typeface="+mn-ea"/>
              </a:rPr>
              <a:t>‒ 9</a:t>
            </a:r>
            <a:r>
              <a:rPr lang="en-US" altLang="en-US" sz="3200" dirty="0">
                <a:solidFill>
                  <a:schemeClr val="tx1"/>
                </a:solidFill>
                <a:latin typeface="Onest Regular" pitchFamily="2" charset="0"/>
              </a:rPr>
              <a:t> </a:t>
            </a:r>
            <a:r>
              <a:rPr lang="ru-RU" altLang="en-US" sz="3200" dirty="0">
                <a:solidFill>
                  <a:schemeClr val="tx1"/>
                </a:solidFill>
                <a:latin typeface="Onest Regular" pitchFamily="2" charset="0"/>
              </a:rPr>
              <a:t>граждан.</a:t>
            </a:r>
            <a:endParaRPr lang="ru-RU" altLang="en-US" sz="3200" dirty="0">
              <a:solidFill>
                <a:schemeClr val="tx1"/>
              </a:solidFill>
              <a:latin typeface="Onest Regular" pitchFamily="2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7843" y="1307947"/>
            <a:ext cx="876411" cy="8832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4152" y="1229023"/>
            <a:ext cx="1098796" cy="1098796"/>
          </a:xfrm>
          <a:prstGeom prst="rect">
            <a:avLst/>
          </a:prstGeom>
        </p:spPr>
      </p:pic>
      <p:sp>
        <p:nvSpPr>
          <p:cNvPr id="9" name="Text Box 8"/>
          <p:cNvSpPr txBox="1"/>
          <p:nvPr/>
        </p:nvSpPr>
        <p:spPr>
          <a:xfrm>
            <a:off x="478790" y="1137920"/>
            <a:ext cx="87033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ru-RU" altLang="en-US" sz="3600" b="1">
                <a:solidFill>
                  <a:schemeClr val="accent1">
                    <a:lumMod val="75000"/>
                  </a:schemeClr>
                </a:solidFill>
              </a:rPr>
              <a:t>Воспитание </a:t>
            </a:r>
            <a:r>
              <a:rPr lang="ru-RU" altLang="en-US" sz="3600" b="1">
                <a:solidFill>
                  <a:schemeClr val="accent1">
                    <a:lumMod val="75000"/>
                  </a:schemeClr>
                </a:solidFill>
                <a:latin typeface="Arial" panose="020B0604020202090204" pitchFamily="34" charset="0"/>
                <a:cs typeface="Arial" panose="020B0604020202090204" pitchFamily="34" charset="0"/>
              </a:rPr>
              <a:t>‒ основа человечности!</a:t>
            </a:r>
            <a:endParaRPr lang="ru-RU" altLang="en-US" sz="3600" b="1">
              <a:solidFill>
                <a:schemeClr val="accent1">
                  <a:lumMod val="75000"/>
                </a:schemeClr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pic>
        <p:nvPicPr>
          <p:cNvPr id="3" name="Picture 2" descr="Галявиев"/>
          <p:cNvPicPr>
            <a:picLocks noChangeAspect="1"/>
          </p:cNvPicPr>
          <p:nvPr/>
        </p:nvPicPr>
        <p:blipFill>
          <a:blip r:embed="rId4"/>
          <a:srcRect l="20311" r="9711"/>
          <a:stretch>
            <a:fillRect/>
          </a:stretch>
        </p:blipFill>
        <p:spPr>
          <a:xfrm>
            <a:off x="7447915" y="2327910"/>
            <a:ext cx="4196080" cy="3997325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7055" y="2191385"/>
            <a:ext cx="6654165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en-US" sz="3200" dirty="0">
                <a:solidFill>
                  <a:schemeClr val="tx1"/>
                </a:solidFill>
                <a:latin typeface="Onest Regular" pitchFamily="2" charset="0"/>
              </a:rPr>
              <a:t>Александр Мальце</a:t>
            </a:r>
            <a:r>
              <a:rPr lang="ru-RU" altLang="en-US" sz="3200" dirty="0">
                <a:solidFill>
                  <a:schemeClr val="tx1"/>
                </a:solidFill>
                <a:latin typeface="Onest Regular" pitchFamily="2" charset="0"/>
              </a:rPr>
              <a:t>в </a:t>
            </a:r>
            <a:r>
              <a:rPr lang="ru-RU" altLang="en-US" sz="3200" dirty="0">
                <a:solidFill>
                  <a:schemeClr val="tx1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‒</a:t>
            </a:r>
            <a:r>
              <a:rPr lang="ru-RU" altLang="en-US" sz="3200" dirty="0">
                <a:solidFill>
                  <a:schemeClr val="tx1"/>
                </a:solidFill>
                <a:latin typeface="Onest Regular" pitchFamily="2" charset="0"/>
              </a:rPr>
              <a:t> </a:t>
            </a:r>
            <a:r>
              <a:rPr lang="en-US" altLang="en-US" sz="3200" dirty="0">
                <a:solidFill>
                  <a:schemeClr val="tx1"/>
                </a:solidFill>
                <a:latin typeface="Onest Regular" pitchFamily="2" charset="0"/>
              </a:rPr>
              <a:t>сержант 144-ой мотострелковой дивизии</a:t>
            </a:r>
            <a:r>
              <a:rPr lang="ru-RU" altLang="en-US" sz="3200" dirty="0">
                <a:solidFill>
                  <a:schemeClr val="tx1"/>
                </a:solidFill>
                <a:latin typeface="Onest Regular" pitchFamily="2" charset="0"/>
              </a:rPr>
              <a:t>. П</a:t>
            </a:r>
            <a:r>
              <a:rPr lang="en-US" altLang="en-US" sz="3200" dirty="0">
                <a:solidFill>
                  <a:schemeClr val="tx1"/>
                </a:solidFill>
                <a:latin typeface="Onest Regular" pitchFamily="2" charset="0"/>
              </a:rPr>
              <a:t>огиб в зоне проведения Специальной военной операции, прикрывая отход сослуживцев 13 марта 2023 года.</a:t>
            </a:r>
            <a:endParaRPr lang="en-US" altLang="en-US" sz="3200" dirty="0">
              <a:solidFill>
                <a:schemeClr val="tx1"/>
              </a:solidFill>
              <a:latin typeface="Onest Regular" pitchFamily="2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7843" y="1307947"/>
            <a:ext cx="876411" cy="8832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4152" y="1229023"/>
            <a:ext cx="1098796" cy="1098796"/>
          </a:xfrm>
          <a:prstGeom prst="rect">
            <a:avLst/>
          </a:prstGeom>
        </p:spPr>
      </p:pic>
      <p:sp>
        <p:nvSpPr>
          <p:cNvPr id="9" name="Text Box 8"/>
          <p:cNvSpPr txBox="1"/>
          <p:nvPr/>
        </p:nvSpPr>
        <p:spPr>
          <a:xfrm>
            <a:off x="478790" y="1137920"/>
            <a:ext cx="87033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ru-RU" altLang="en-US" sz="3600" b="1">
                <a:solidFill>
                  <a:schemeClr val="accent1">
                    <a:lumMod val="75000"/>
                  </a:schemeClr>
                </a:solidFill>
              </a:rPr>
              <a:t>Воспитание </a:t>
            </a:r>
            <a:r>
              <a:rPr lang="ru-RU" altLang="en-US" sz="3600" b="1">
                <a:solidFill>
                  <a:schemeClr val="accent1">
                    <a:lumMod val="75000"/>
                  </a:schemeClr>
                </a:solidFill>
                <a:latin typeface="Arial" panose="020B0604020202090204" pitchFamily="34" charset="0"/>
                <a:cs typeface="Arial" panose="020B0604020202090204" pitchFamily="34" charset="0"/>
              </a:rPr>
              <a:t>‒ основа человечности!</a:t>
            </a:r>
            <a:endParaRPr lang="ru-RU" altLang="en-US" sz="3600" b="1">
              <a:solidFill>
                <a:schemeClr val="accent1">
                  <a:lumMod val="75000"/>
                </a:schemeClr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pic>
        <p:nvPicPr>
          <p:cNvPr id="10" name="Picture 9" descr="Александр_Мальцев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2715" y="2327910"/>
            <a:ext cx="3710940" cy="4118610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32460" y="2199640"/>
            <a:ext cx="11011535" cy="440309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/>
            <a:r>
              <a:rPr lang="ru-RU" altLang="en-US" sz="4000" dirty="0">
                <a:latin typeface="Onest Regular" pitchFamily="2" charset="0"/>
              </a:rPr>
              <a:t>      </a:t>
            </a:r>
            <a:r>
              <a:rPr lang="en-US" altLang="en-US" sz="4000" dirty="0">
                <a:latin typeface="Onest Regular" pitchFamily="2" charset="0"/>
              </a:rPr>
              <a:t>Мог бы человек совершить столь страшные злодеяния, если бы он разделял принципы гуманизма, признавал высшей ценностью человеческую жизнь, проповедовал бы любовь ко всему живому в мире, чтил и уважал традиции своего народа, знал его культуру?</a:t>
            </a:r>
            <a:endParaRPr lang="en-US" altLang="en-US" sz="4000" dirty="0">
              <a:latin typeface="Onest Regular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3095" y="1237615"/>
            <a:ext cx="744029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00339E"/>
                </a:solidFill>
                <a:latin typeface="Onest Black" pitchFamily="2" charset="0"/>
              </a:rPr>
              <a:t>Ключевой вопрос</a:t>
            </a:r>
            <a:endParaRPr lang="ru-RU" sz="4800" b="1" dirty="0">
              <a:solidFill>
                <a:srgbClr val="00339E"/>
              </a:solidFill>
              <a:latin typeface="Onest Black" pitchFamily="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7843" y="1316510"/>
            <a:ext cx="876411" cy="8832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4152" y="1237586"/>
            <a:ext cx="1098796" cy="109879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32460" y="2199640"/>
            <a:ext cx="11011535" cy="440309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/>
            <a:r>
              <a:rPr lang="ru-RU" altLang="en-US" sz="3200" dirty="0">
                <a:latin typeface="Onest Regular" pitchFamily="2" charset="0"/>
              </a:rPr>
              <a:t>       Н</a:t>
            </a:r>
            <a:r>
              <a:rPr lang="en-US" altLang="en-US" sz="3200" dirty="0">
                <a:latin typeface="Onest Regular" pitchFamily="2" charset="0"/>
              </a:rPr>
              <a:t>а уроках родного языка</a:t>
            </a:r>
            <a:r>
              <a:rPr lang="ru-RU" altLang="en-US" sz="3200" dirty="0">
                <a:latin typeface="Onest Regular" pitchFamily="2" charset="0"/>
              </a:rPr>
              <a:t>, литературы</a:t>
            </a:r>
            <a:r>
              <a:rPr lang="en-US" altLang="en-US" sz="3200" dirty="0">
                <a:latin typeface="Onest Regular" pitchFamily="2" charset="0"/>
              </a:rPr>
              <a:t> в школе, колледже через язык приви</a:t>
            </a:r>
            <a:r>
              <a:rPr lang="ru-RU" altLang="en-US" sz="3200" dirty="0">
                <a:latin typeface="Onest Regular" pitchFamily="2" charset="0"/>
              </a:rPr>
              <a:t>вать</a:t>
            </a:r>
            <a:r>
              <a:rPr lang="en-US" altLang="en-US" sz="3200" dirty="0">
                <a:latin typeface="Onest Regular" pitchFamily="2" charset="0"/>
              </a:rPr>
              <a:t> общечеловеческие ценности, объясн</a:t>
            </a:r>
            <a:r>
              <a:rPr lang="ru-RU" altLang="en-US" sz="3200" dirty="0">
                <a:latin typeface="Onest Regular" pitchFamily="2" charset="0"/>
              </a:rPr>
              <a:t>ять</a:t>
            </a:r>
            <a:r>
              <a:rPr lang="en-US" altLang="en-US" sz="3200" dirty="0">
                <a:latin typeface="Onest Regular" pitchFamily="2" charset="0"/>
              </a:rPr>
              <a:t> морально-этические принципы существования человеческого общежития, на опыте персонажей произведений региональной литературы, мировой классики демонстрирова</a:t>
            </a:r>
            <a:r>
              <a:rPr lang="ru-RU" altLang="en-US" sz="3200" dirty="0">
                <a:latin typeface="Onest Regular" pitchFamily="2" charset="0"/>
              </a:rPr>
              <a:t>ть</a:t>
            </a:r>
            <a:r>
              <a:rPr lang="en-US" altLang="en-US" sz="3200" dirty="0">
                <a:latin typeface="Onest Regular" pitchFamily="2" charset="0"/>
              </a:rPr>
              <a:t> недопустимость пересечения черты, после которой наступает вечная и непросветная тьма и утрачивается всё то, что делает человека человеком. </a:t>
            </a:r>
            <a:endParaRPr lang="en-US" altLang="en-US" sz="3200" dirty="0">
              <a:latin typeface="Onest Regular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3095" y="1237615"/>
            <a:ext cx="744029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00339E"/>
                </a:solidFill>
                <a:latin typeface="Onest Black" pitchFamily="2" charset="0"/>
              </a:rPr>
              <a:t>Решение</a:t>
            </a:r>
            <a:endParaRPr lang="ru-RU" sz="4800" b="1" dirty="0">
              <a:solidFill>
                <a:srgbClr val="00339E"/>
              </a:solidFill>
              <a:latin typeface="Onest Black" pitchFamily="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7843" y="1316510"/>
            <a:ext cx="876411" cy="8832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4152" y="1237586"/>
            <a:ext cx="1098796" cy="109879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4097</Words>
  <Application>WPS Presentation</Application>
  <PresentationFormat>Широкоэкранный</PresentationFormat>
  <Paragraphs>64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34" baseType="lpstr">
      <vt:lpstr>Arial</vt:lpstr>
      <vt:lpstr>SimSun</vt:lpstr>
      <vt:lpstr>Wingdings</vt:lpstr>
      <vt:lpstr>Onest Black</vt:lpstr>
      <vt:lpstr>苹方-简</vt:lpstr>
      <vt:lpstr>Microsoft YaHei</vt:lpstr>
      <vt:lpstr>Onest Regular</vt:lpstr>
      <vt:lpstr>Times New Roman</vt:lpstr>
      <vt:lpstr>Calibri</vt:lpstr>
      <vt:lpstr>汉仪旗黑</vt:lpstr>
      <vt:lpstr>Microsoft YaHei</vt:lpstr>
      <vt:lpstr>Arial Unicode MS</vt:lpstr>
      <vt:lpstr>Calibri Light</vt:lpstr>
      <vt:lpstr>Helvetica Neue</vt:lpstr>
      <vt:lpstr>Microsoft YaHei</vt:lpstr>
      <vt:lpstr>Times New Roman</vt:lpstr>
      <vt:lpstr>宋体-简</vt:lpstr>
      <vt:lpstr>Тема Office</vt:lpstr>
      <vt:lpstr>1_Тема Office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 User</dc:creator>
  <cp:lastModifiedBy>Артур Иванов</cp:lastModifiedBy>
  <cp:revision>36</cp:revision>
  <dcterms:created xsi:type="dcterms:W3CDTF">2025-11-20T19:06:00Z</dcterms:created>
  <dcterms:modified xsi:type="dcterms:W3CDTF">2025-11-20T19:06:00Z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0EFC9280A75DE3B978C41E69113D3874_42</vt:lpwstr>
  </property>
  <property fmtid="{D5CDD505-2E9C-101B-9397-08002B2CF9AE}" pid="3" name="KSOProductBuildVer">
    <vt:lpwstr>1033-12.1.23152.23152</vt:lpwstr>
  </property>
</Properties>
</file>